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ga6gsMK8bfMMooPLn28RYLVRkS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6.xml"/><Relationship Id="rId42" Type="http://schemas.openxmlformats.org/officeDocument/2006/relationships/font" Target="fonts/OpenSans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bold.fntdata"/><Relationship Id="rId16" Type="http://schemas.openxmlformats.org/officeDocument/2006/relationships/slide" Target="slides/slide12.xml"/><Relationship Id="rId38" Type="http://schemas.openxmlformats.org/officeDocument/2006/relationships/font" Target="fonts/Robo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f969d184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f969d184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df969d1848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f969d1848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df969d1848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df969d1848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  <a:defRPr b="1" i="0" sz="6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21" name="Google Shape;21;p34"/>
          <p:cNvCxnSpPr/>
          <p:nvPr/>
        </p:nvCxnSpPr>
        <p:spPr>
          <a:xfrm>
            <a:off x="715890" y="1114050"/>
            <a:ext cx="0" cy="5735637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87" name="Google Shape;87;p43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94" name="Google Shape;94;p44"/>
          <p:cNvCxnSpPr/>
          <p:nvPr/>
        </p:nvCxnSpPr>
        <p:spPr>
          <a:xfrm flipH="1" rot="10800000">
            <a:off x="8313" y="261865"/>
            <a:ext cx="11353802" cy="1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28" name="Google Shape;28;p35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33" name="Google Shape;33;p36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39" name="Google Shape;39;p37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49" name="Google Shape;49;p38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57" name="Google Shape;57;p39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  <a:defRPr b="1" i="0" sz="6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" name="Google Shape;6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64" name="Google Shape;64;p40"/>
          <p:cNvCxnSpPr/>
          <p:nvPr/>
        </p:nvCxnSpPr>
        <p:spPr>
          <a:xfrm>
            <a:off x="715890" y="1701425"/>
            <a:ext cx="0" cy="5148262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72" name="Google Shape;72;p41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80" name="Google Shape;80;p42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Édifices de tours d’appartement colorés dans la ville" id="102" name="Google Shape;102;p1"/>
          <p:cNvPicPr preferRelativeResize="0"/>
          <p:nvPr/>
        </p:nvPicPr>
        <p:blipFill rotWithShape="1">
          <a:blip r:embed="rId3">
            <a:alphaModFix amt="35000"/>
          </a:blip>
          <a:srcRect b="7866" l="0" r="0" t="7863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/>
          <p:nvPr>
            <p:ph type="ctrTitle"/>
          </p:nvPr>
        </p:nvSpPr>
        <p:spPr>
          <a:xfrm>
            <a:off x="994873" y="2271449"/>
            <a:ext cx="6347918" cy="36700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Open Sans"/>
              <a:buNone/>
            </a:pPr>
            <a:r>
              <a:rPr lang="fr-FR" sz="5100">
                <a:solidFill>
                  <a:srgbClr val="FFFFFF"/>
                </a:solidFill>
              </a:rPr>
              <a:t>PRÉDICTION DES BESOINS EN CONSOMMATION D’ÉNERGIE DES BÂTIMENTS</a:t>
            </a:r>
            <a:endParaRPr/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7449798" y="3544059"/>
            <a:ext cx="3633923" cy="2397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fr-FR" sz="2000">
                <a:solidFill>
                  <a:srgbClr val="FFFFFF"/>
                </a:solidFill>
              </a:rPr>
              <a:t>Présenté par Andréa NEBOT BAPST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fr-FR" sz="2000">
                <a:solidFill>
                  <a:srgbClr val="FFFFFF"/>
                </a:solidFill>
              </a:rPr>
              <a:t>Projet n°4 - Openclassroom</a:t>
            </a:r>
            <a:endParaRPr/>
          </a:p>
        </p:txBody>
      </p:sp>
      <p:cxnSp>
        <p:nvCxnSpPr>
          <p:cNvPr id="105" name="Google Shape;105;p1"/>
          <p:cNvCxnSpPr/>
          <p:nvPr/>
        </p:nvCxnSpPr>
        <p:spPr>
          <a:xfrm>
            <a:off x="8878" y="806470"/>
            <a:ext cx="8453437" cy="0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6" name="Google Shape;106;p1"/>
          <p:cNvSpPr/>
          <p:nvPr/>
        </p:nvSpPr>
        <p:spPr>
          <a:xfrm>
            <a:off x="11174340" y="1225788"/>
            <a:ext cx="151536" cy="151536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11534855" y="1685867"/>
            <a:ext cx="108625" cy="108625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10987962" y="2175690"/>
            <a:ext cx="95759" cy="95759"/>
          </a:xfrm>
          <a:custGeom>
            <a:rect b="b" l="l" r="r" t="t"/>
            <a:pathLst>
              <a:path extrusionOk="0" h="95759" w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/>
          <p:nvPr>
            <p:ph idx="1" type="body"/>
          </p:nvPr>
        </p:nvSpPr>
        <p:spPr>
          <a:xfrm>
            <a:off x="663894" y="166592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lang="fr-FR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lang="fr-FR">
                <a:latin typeface="Roboto"/>
                <a:ea typeface="Roboto"/>
                <a:cs typeface="Roboto"/>
                <a:sym typeface="Roboto"/>
              </a:rPr>
              <a:t>BuildingType</a:t>
            </a:r>
            <a:r>
              <a:rPr b="0" lang="fr-FR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4" name="Google Shape;204;p10"/>
          <p:cNvSpPr txBox="1"/>
          <p:nvPr>
            <p:ph idx="3" type="body"/>
          </p:nvPr>
        </p:nvSpPr>
        <p:spPr>
          <a:xfrm>
            <a:off x="6309360" y="461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fr-FR">
                <a:latin typeface="Roboto"/>
                <a:ea typeface="Roboto"/>
                <a:cs typeface="Roboto"/>
                <a:sym typeface="Roboto"/>
              </a:rPr>
              <a:t> "PrimaryPropertyType"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diagramme, Tracé&#10;&#10;Description générée automatiquement" id="205" name="Google Shape;205;p10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072515"/>
            <a:ext cx="5639514" cy="3870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Caractère coloré, diagramme&#10;&#10;Description générée automatiquement" id="206" name="Google Shape;206;p1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67" y="2764155"/>
            <a:ext cx="5713414" cy="387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 txBox="1"/>
          <p:nvPr>
            <p:ph idx="1" type="body"/>
          </p:nvPr>
        </p:nvSpPr>
        <p:spPr>
          <a:xfrm>
            <a:off x="938213" y="217485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fr-FR">
                <a:latin typeface="Roboto"/>
                <a:ea typeface="Roboto"/>
                <a:cs typeface="Roboto"/>
                <a:sym typeface="Roboto"/>
              </a:rPr>
              <a:t>'Neighborhood'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2" name="Google Shape;212;p11"/>
          <p:cNvSpPr txBox="1"/>
          <p:nvPr>
            <p:ph idx="3" type="body"/>
          </p:nvPr>
        </p:nvSpPr>
        <p:spPr>
          <a:xfrm>
            <a:off x="6309360" y="461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fr-FR">
                <a:latin typeface="Roboto"/>
                <a:ea typeface="Roboto"/>
                <a:cs typeface="Roboto"/>
                <a:sym typeface="Roboto"/>
              </a:rPr>
              <a:t> "'NumberofFloors'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Une image contenant capture d’écran, Tracé, texte, ligne&#10;&#10;Description générée automatiquement" id="213" name="Google Shape;213;p11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9359" y="1285874"/>
            <a:ext cx="5797133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Caractère coloré, diagramme&#10;&#10;Description générée automatiquement" id="214" name="Google Shape;214;p1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962" y="3222552"/>
            <a:ext cx="5567679" cy="352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938213" y="217485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fr-FR">
                <a:latin typeface="Roboto"/>
                <a:ea typeface="Roboto"/>
                <a:cs typeface="Roboto"/>
                <a:sym typeface="Roboto"/>
              </a:rPr>
              <a:t>'YearBuilt'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0" name="Google Shape;220;p12"/>
          <p:cNvSpPr txBox="1"/>
          <p:nvPr>
            <p:ph idx="3" type="body"/>
          </p:nvPr>
        </p:nvSpPr>
        <p:spPr>
          <a:xfrm>
            <a:off x="6309360" y="461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fr-FR">
                <a:latin typeface="Roboto"/>
                <a:ea typeface="Roboto"/>
                <a:cs typeface="Roboto"/>
                <a:sym typeface="Roboto"/>
              </a:rPr>
              <a:t>'NumberofBuildings'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Une image contenant capture d’écran, texte, Tracé&#10;&#10;Description générée automatiquement" id="221" name="Google Shape;221;p12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9360" y="1045475"/>
            <a:ext cx="5183188" cy="308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25" y="2633401"/>
            <a:ext cx="5640749" cy="400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13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28" name="Google Shape;22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1336390"/>
            <a:ext cx="6155988" cy="11829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Open Sans"/>
              <a:buNone/>
            </a:pPr>
            <a:r>
              <a:rPr lang="fr-FR" sz="3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Distribution  des variables quantitatives</a:t>
            </a:r>
            <a:endParaRPr/>
          </a:p>
        </p:txBody>
      </p:sp>
      <p:cxnSp>
        <p:nvCxnSpPr>
          <p:cNvPr id="230" name="Google Shape;230;p13"/>
          <p:cNvCxnSpPr/>
          <p:nvPr/>
        </p:nvCxnSpPr>
        <p:spPr>
          <a:xfrm>
            <a:off x="0" y="806470"/>
            <a:ext cx="7903723" cy="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31" name="Google Shape;231;p13"/>
          <p:cNvSpPr txBox="1"/>
          <p:nvPr/>
        </p:nvSpPr>
        <p:spPr>
          <a:xfrm>
            <a:off x="803776" y="2829330"/>
            <a:ext cx="6190412" cy="3344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Variables quantitatives que nous examinerons:</a:t>
            </a:r>
            <a:endParaRPr/>
          </a:p>
          <a:p>
            <a:pPr indent="1143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GHGEmissionsIntensity</a:t>
            </a:r>
            <a:endParaRPr b="0" i="0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NaturalGas(therms)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ENERGYSTARScore</a:t>
            </a:r>
            <a:endParaRPr b="0" i="0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PropertyGFAParking</a:t>
            </a:r>
            <a:endParaRPr b="0" i="0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SiteEUIWN(kBtu/sf)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Electricity(kWh)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SteamUse(kBtu)</a:t>
            </a:r>
            <a:endParaRPr/>
          </a:p>
        </p:txBody>
      </p:sp>
      <p:pic>
        <p:nvPicPr>
          <p:cNvPr descr="Questions" id="232" name="Google Shape;2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653" y="1980885"/>
            <a:ext cx="3548404" cy="354840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3"/>
          <p:cNvSpPr/>
          <p:nvPr/>
        </p:nvSpPr>
        <p:spPr>
          <a:xfrm>
            <a:off x="10924552" y="1899284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11236862" y="2189928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114"/>
            <a:ext cx="6446520" cy="348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3260" y="3973830"/>
            <a:ext cx="8143052" cy="206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" y="196850"/>
            <a:ext cx="6097497" cy="32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480" y="4040684"/>
            <a:ext cx="10454640" cy="262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 txBox="1"/>
          <p:nvPr>
            <p:ph type="title"/>
          </p:nvPr>
        </p:nvSpPr>
        <p:spPr>
          <a:xfrm>
            <a:off x="731520" y="365125"/>
            <a:ext cx="3215640" cy="2820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None/>
            </a:pPr>
            <a:r>
              <a:rPr lang="fr-FR"/>
              <a:t>Analyses bivariées et multivariées </a:t>
            </a:r>
            <a:endParaRPr/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480" y="0"/>
            <a:ext cx="79400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182880"/>
            <a:ext cx="11982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19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63" name="Google Shape;26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 b="-1" l="0" r="2029" t="0"/>
          <a:stretch/>
        </p:blipFill>
        <p:spPr>
          <a:xfrm>
            <a:off x="502920" y="385983"/>
            <a:ext cx="10886437" cy="5970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19"/>
          <p:cNvCxnSpPr/>
          <p:nvPr/>
        </p:nvCxnSpPr>
        <p:spPr>
          <a:xfrm>
            <a:off x="1158016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0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71" name="Google Shape;271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2" name="Google Shape;272;p20"/>
          <p:cNvCxnSpPr/>
          <p:nvPr/>
        </p:nvCxnSpPr>
        <p:spPr>
          <a:xfrm>
            <a:off x="1158016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273" name="Google Shape;2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392" y="0"/>
            <a:ext cx="839921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"/>
          <p:cNvSpPr txBox="1"/>
          <p:nvPr>
            <p:ph type="title"/>
          </p:nvPr>
        </p:nvSpPr>
        <p:spPr>
          <a:xfrm>
            <a:off x="3506755" y="365125"/>
            <a:ext cx="71612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</a:pPr>
            <a:r>
              <a:rPr lang="fr-FR" sz="3600"/>
              <a:t>Introduction</a:t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10903882" y="591829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11262662" y="821124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7" name="Google Shape;117;p2"/>
          <p:cNvCxnSpPr/>
          <p:nvPr/>
        </p:nvCxnSpPr>
        <p:spPr>
          <a:xfrm>
            <a:off x="12440" y="1027906"/>
            <a:ext cx="3408787" cy="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18" name="Google Shape;118;p2"/>
          <p:cNvSpPr/>
          <p:nvPr/>
        </p:nvSpPr>
        <p:spPr>
          <a:xfrm>
            <a:off x="10888342" y="1336268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9" name="Google Shape;119;p2"/>
          <p:cNvGrpSpPr/>
          <p:nvPr/>
        </p:nvGrpSpPr>
        <p:grpSpPr>
          <a:xfrm>
            <a:off x="838200" y="1827430"/>
            <a:ext cx="10515600" cy="4347726"/>
            <a:chOff x="0" y="1805"/>
            <a:chExt cx="10515600" cy="4347726"/>
          </a:xfrm>
        </p:grpSpPr>
        <p:sp>
          <p:nvSpPr>
            <p:cNvPr id="120" name="Google Shape;120;p2"/>
            <p:cNvSpPr/>
            <p:nvPr/>
          </p:nvSpPr>
          <p:spPr>
            <a:xfrm>
              <a:off x="0" y="1805"/>
              <a:ext cx="10515600" cy="91531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76881" y="207750"/>
              <a:ext cx="503420" cy="5034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57183" y="1805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1057183" y="1805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6850" lIns="96850" spcFirstLastPara="1" rIns="96850" wrap="square" tIns="96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fr-FR" sz="2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NETTOYAGE DES </a:t>
              </a:r>
              <a:r>
                <a:rPr lang="fr-FR" sz="2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DONNÉES</a:t>
              </a:r>
              <a:endPara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0" y="1145944"/>
              <a:ext cx="10515600" cy="91531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76881" y="1351889"/>
              <a:ext cx="503420" cy="5034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057183" y="1145944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1057183" y="1145944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6850" lIns="96850" spcFirstLastPara="1" rIns="96850" wrap="square" tIns="96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fr-FR" sz="2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ANALYSE DES </a:t>
              </a:r>
              <a:r>
                <a:rPr lang="fr-FR" sz="2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DONNÉES</a:t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0" y="2290082"/>
              <a:ext cx="10515600" cy="91531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6881" y="2496027"/>
              <a:ext cx="503420" cy="5034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057183" y="2290082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 txBox="1"/>
            <p:nvPr/>
          </p:nvSpPr>
          <p:spPr>
            <a:xfrm>
              <a:off x="1057183" y="2290082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6850" lIns="96850" spcFirstLastPara="1" rIns="96850" wrap="square" tIns="96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fr-FR" sz="2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SIMULATION CO2</a:t>
              </a:r>
              <a:endPara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0" y="3434221"/>
              <a:ext cx="10515600" cy="91531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76881" y="3640166"/>
              <a:ext cx="503420" cy="5034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057183" y="3434221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 txBox="1"/>
            <p:nvPr/>
          </p:nvSpPr>
          <p:spPr>
            <a:xfrm>
              <a:off x="1057183" y="3434221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6850" lIns="96850" spcFirstLastPara="1" rIns="96850" wrap="square" tIns="96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fr-FR" sz="2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SIMULATION DE </a:t>
              </a:r>
              <a:r>
                <a:rPr lang="fr-FR" sz="2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L'INTENSITÉ</a:t>
              </a:r>
              <a:r>
                <a:rPr lang="fr-FR" sz="2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DE CONSOMMATION D’ENERGIE DU SITE</a:t>
              </a:r>
              <a:endPara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21"/>
          <p:cNvCxnSpPr/>
          <p:nvPr/>
        </p:nvCxnSpPr>
        <p:spPr>
          <a:xfrm>
            <a:off x="715890" y="1114050"/>
            <a:ext cx="0" cy="5735637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79" name="Google Shape;27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21"/>
          <p:cNvSpPr txBox="1"/>
          <p:nvPr>
            <p:ph type="title"/>
          </p:nvPr>
        </p:nvSpPr>
        <p:spPr>
          <a:xfrm>
            <a:off x="457200" y="1598246"/>
            <a:ext cx="4412419" cy="362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r>
              <a:rPr b="1" i="0" lang="fr-FR" sz="5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SIMULATION CO2</a:t>
            </a:r>
            <a:endParaRPr/>
          </a:p>
        </p:txBody>
      </p:sp>
      <p:sp>
        <p:nvSpPr>
          <p:cNvPr id="281" name="Google Shape;281;p21"/>
          <p:cNvSpPr/>
          <p:nvPr/>
        </p:nvSpPr>
        <p:spPr>
          <a:xfrm>
            <a:off x="11512034" y="1267063"/>
            <a:ext cx="139037" cy="139039"/>
          </a:xfrm>
          <a:custGeom>
            <a:rect b="b" l="l" r="r" t="t"/>
            <a:pathLst>
              <a:path extrusionOk="0" h="139039" w="139037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2" name="Google Shape;282;p21"/>
          <p:cNvCxnSpPr/>
          <p:nvPr/>
        </p:nvCxnSpPr>
        <p:spPr>
          <a:xfrm>
            <a:off x="5447322" y="1589368"/>
            <a:ext cx="0" cy="5259754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descr="Factory" id="283" name="Google Shape;28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0106" y="1598246"/>
            <a:ext cx="4783504" cy="47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1"/>
          <p:cNvSpPr/>
          <p:nvPr/>
        </p:nvSpPr>
        <p:spPr>
          <a:xfrm>
            <a:off x="11752801" y="1659316"/>
            <a:ext cx="127713" cy="127714"/>
          </a:xfrm>
          <a:custGeom>
            <a:rect b="b" l="l" r="r" t="t"/>
            <a:pathLst>
              <a:path extrusionOk="0" h="127714" w="127713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Mop and bucket" id="285" name="Google Shape;285;p21"/>
          <p:cNvSpPr/>
          <p:nvPr/>
        </p:nvSpPr>
        <p:spPr>
          <a:xfrm>
            <a:off x="838200" y="551145"/>
            <a:ext cx="876574" cy="7891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/>
          <p:nvPr/>
        </p:nvSpPr>
        <p:spPr>
          <a:xfrm>
            <a:off x="990600" y="579120"/>
            <a:ext cx="672084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Encodage des variables catégorielles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>
                <a:solidFill>
                  <a:srgbClr val="2424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 one-hot encoding est une technique couramment utilisée dans le domaine du machine learning pour représenter les variables catégorielles (également appelées variables nominales ou variables qualitatives).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>
                <a:solidFill>
                  <a:srgbClr val="2424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 plupart des algorithmes de machine learning ne sont pas capables de traiter les variables catégorielles telles quelles. Ils nécessitent que les données soient encodées sous forme numérique. Le one-hot encoding convertit les variables catégorielles en vecteurs de zéros et de uns, ce qui les rend compatibles avec ces algorithmes.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Une image contenant capture d’écran, texte&#10;&#10;Description générée automatiquement" id="291" name="Google Shape;2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1240" y="3995440"/>
            <a:ext cx="9662160" cy="243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3">
            <a:alphaModFix/>
          </a:blip>
          <a:srcRect b="1" l="22380" r="0" t="0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Police, nombre&#10;&#10;Description générée automatiquement" id="299" name="Google Shape;299;p23"/>
          <p:cNvPicPr preferRelativeResize="0"/>
          <p:nvPr/>
        </p:nvPicPr>
        <p:blipFill rotWithShape="1">
          <a:blip r:embed="rId4">
            <a:alphaModFix/>
          </a:blip>
          <a:srcRect b="0" l="1257" r="0" t="0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3"/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Entraînement sur plusieurs modèles de régression</a:t>
            </a:r>
            <a:endParaRPr/>
          </a:p>
        </p:txBody>
      </p:sp>
      <p:cxnSp>
        <p:nvCxnSpPr>
          <p:cNvPr id="301" name="Google Shape;301;p23"/>
          <p:cNvCxnSpPr/>
          <p:nvPr/>
        </p:nvCxnSpPr>
        <p:spPr>
          <a:xfrm>
            <a:off x="11586162" y="3613893"/>
            <a:ext cx="0" cy="3238728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f969d1848_0_19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df969d1848_0_19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Résultats des scores R2</a:t>
            </a:r>
            <a:endParaRPr/>
          </a:p>
        </p:txBody>
      </p:sp>
      <p:pic>
        <p:nvPicPr>
          <p:cNvPr id="309" name="Google Shape;309;g2df969d1848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688" y="4002225"/>
            <a:ext cx="5889511" cy="246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df969d1848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50" y="1610262"/>
            <a:ext cx="5503974" cy="36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</a:pPr>
            <a:r>
              <a:rPr lang="fr-FR"/>
              <a:t>SHAP MODEL</a:t>
            </a:r>
            <a:endParaRPr/>
          </a:p>
        </p:txBody>
      </p:sp>
      <p:pic>
        <p:nvPicPr>
          <p:cNvPr id="316" name="Google Shape;316;p2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2800408"/>
            <a:ext cx="5181600" cy="240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811894"/>
            <a:ext cx="5181600" cy="23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4"/>
          <p:cNvSpPr txBox="1"/>
          <p:nvPr/>
        </p:nvSpPr>
        <p:spPr>
          <a:xfrm>
            <a:off x="1211375" y="1856150"/>
            <a:ext cx="432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Avant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24"/>
          <p:cNvSpPr txBox="1"/>
          <p:nvPr/>
        </p:nvSpPr>
        <p:spPr>
          <a:xfrm>
            <a:off x="6623525" y="1880600"/>
            <a:ext cx="3878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Après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63" y="1749013"/>
            <a:ext cx="5562600" cy="290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0638" y="1749012"/>
            <a:ext cx="5394641" cy="270106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5"/>
          <p:cNvSpPr txBox="1"/>
          <p:nvPr/>
        </p:nvSpPr>
        <p:spPr>
          <a:xfrm>
            <a:off x="830375" y="859700"/>
            <a:ext cx="432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Avant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6838450" y="972075"/>
            <a:ext cx="3878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Après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63" y="1588599"/>
            <a:ext cx="5562600" cy="32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625" y="1588525"/>
            <a:ext cx="5779500" cy="32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 txBox="1"/>
          <p:nvPr/>
        </p:nvSpPr>
        <p:spPr>
          <a:xfrm>
            <a:off x="937825" y="742475"/>
            <a:ext cx="432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Avant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6770050" y="766925"/>
            <a:ext cx="3878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Après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27"/>
          <p:cNvCxnSpPr/>
          <p:nvPr/>
        </p:nvCxnSpPr>
        <p:spPr>
          <a:xfrm>
            <a:off x="715890" y="1114050"/>
            <a:ext cx="0" cy="5735637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41" name="Google Shape;341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27"/>
          <p:cNvSpPr txBox="1"/>
          <p:nvPr>
            <p:ph type="title"/>
          </p:nvPr>
        </p:nvSpPr>
        <p:spPr>
          <a:xfrm>
            <a:off x="457200" y="1598246"/>
            <a:ext cx="4412419" cy="362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</a:pPr>
            <a:r>
              <a:rPr b="1" i="0" lang="fr-FR" sz="38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SIMULATION DE L’INTENSITE DE CONSOMMATION D’ENERGIE DU SITE</a:t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11512034" y="1267063"/>
            <a:ext cx="139037" cy="139039"/>
          </a:xfrm>
          <a:custGeom>
            <a:rect b="b" l="l" r="r" t="t"/>
            <a:pathLst>
              <a:path extrusionOk="0" h="139039" w="139037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4" name="Google Shape;344;p27"/>
          <p:cNvCxnSpPr/>
          <p:nvPr/>
        </p:nvCxnSpPr>
        <p:spPr>
          <a:xfrm>
            <a:off x="5447322" y="1589368"/>
            <a:ext cx="0" cy="5259754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345" name="Google Shape;3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0106" y="1598246"/>
            <a:ext cx="4783504" cy="47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/>
          <p:nvPr/>
        </p:nvSpPr>
        <p:spPr>
          <a:xfrm>
            <a:off x="11752801" y="1659316"/>
            <a:ext cx="127713" cy="127714"/>
          </a:xfrm>
          <a:custGeom>
            <a:rect b="b" l="l" r="r" t="t"/>
            <a:pathLst>
              <a:path extrusionOk="0" h="127714" w="127713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3" name="Google Shape;353;p28"/>
          <p:cNvPicPr preferRelativeResize="0"/>
          <p:nvPr/>
        </p:nvPicPr>
        <p:blipFill rotWithShape="1">
          <a:blip r:embed="rId3">
            <a:alphaModFix/>
          </a:blip>
          <a:srcRect b="8487" l="0" r="0" t="0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Police, nombre&#10;&#10;Description générée automatiquement" id="354" name="Google Shape;354;p28"/>
          <p:cNvPicPr preferRelativeResize="0"/>
          <p:nvPr/>
        </p:nvPicPr>
        <p:blipFill rotWithShape="1">
          <a:blip r:embed="rId4">
            <a:alphaModFix/>
          </a:blip>
          <a:srcRect b="0" l="11091" r="4963" t="0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8"/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Entraînement sur plusieurs modèles de régression</a:t>
            </a:r>
            <a:endParaRPr/>
          </a:p>
        </p:txBody>
      </p:sp>
      <p:cxnSp>
        <p:nvCxnSpPr>
          <p:cNvPr id="356" name="Google Shape;356;p28"/>
          <p:cNvCxnSpPr/>
          <p:nvPr/>
        </p:nvCxnSpPr>
        <p:spPr>
          <a:xfrm>
            <a:off x="11586162" y="3613893"/>
            <a:ext cx="0" cy="3238728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f969d1848_0_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df969d1848_0_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Résultats des scores R2</a:t>
            </a:r>
            <a:endParaRPr/>
          </a:p>
        </p:txBody>
      </p:sp>
      <p:pic>
        <p:nvPicPr>
          <p:cNvPr id="364" name="Google Shape;364;g2df969d1848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113" y="3839300"/>
            <a:ext cx="5875275" cy="24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df969d1848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75" y="1690825"/>
            <a:ext cx="5480525" cy="33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3"/>
          <p:cNvSpPr txBox="1"/>
          <p:nvPr>
            <p:ph type="title"/>
          </p:nvPr>
        </p:nvSpPr>
        <p:spPr>
          <a:xfrm>
            <a:off x="6412091" y="501651"/>
            <a:ext cx="4395340" cy="17162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</a:pPr>
            <a:r>
              <a:rPr lang="fr-FR" sz="5400"/>
              <a:t>Introduction et contexte</a:t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Ville" id="143" name="Google Shape;1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143" y="818188"/>
            <a:ext cx="5221625" cy="52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>
            <p:ph idx="1" type="body"/>
          </p:nvPr>
        </p:nvSpPr>
        <p:spPr>
          <a:xfrm>
            <a:off x="6392583" y="2645922"/>
            <a:ext cx="4434721" cy="3710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latin typeface="Roboto"/>
                <a:ea typeface="Roboto"/>
                <a:cs typeface="Roboto"/>
                <a:sym typeface="Roboto"/>
              </a:rPr>
              <a:t>La ville s’intéresse à la consommation et aux émissions des bâtiments non destinés aux émissions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latin typeface="Roboto"/>
                <a:ea typeface="Roboto"/>
                <a:cs typeface="Roboto"/>
                <a:sym typeface="Roboto"/>
              </a:rPr>
              <a:t>Prédire les émissions de CO2 et la consommation totale d’énergie des bâtiments pour lesquels ils n’ont pas été effectués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latin typeface="Roboto"/>
                <a:ea typeface="Roboto"/>
                <a:cs typeface="Roboto"/>
                <a:sym typeface="Roboto"/>
              </a:rPr>
              <a:t>Prédiction basée sur la taille, usage, date de construction, situation géographique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latin typeface="Roboto"/>
                <a:ea typeface="Roboto"/>
                <a:cs typeface="Roboto"/>
                <a:sym typeface="Roboto"/>
              </a:rPr>
              <a:t>Réaliser une Analyse exploratoire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latin typeface="Roboto"/>
                <a:ea typeface="Roboto"/>
                <a:cs typeface="Roboto"/>
                <a:sym typeface="Roboto"/>
              </a:rPr>
              <a:t>Tester les différents models de prédiction</a:t>
            </a:r>
            <a:endParaRPr/>
          </a:p>
        </p:txBody>
      </p:sp>
      <p:cxnSp>
        <p:nvCxnSpPr>
          <p:cNvPr id="145" name="Google Shape;145;p3"/>
          <p:cNvCxnSpPr/>
          <p:nvPr/>
        </p:nvCxnSpPr>
        <p:spPr>
          <a:xfrm>
            <a:off x="1158616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75" y="2112051"/>
            <a:ext cx="5424488" cy="251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018724"/>
            <a:ext cx="5821363" cy="2698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75" y="2178359"/>
            <a:ext cx="5424488" cy="237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052548"/>
            <a:ext cx="5821363" cy="263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75" y="2016727"/>
            <a:ext cx="5424488" cy="270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887136"/>
            <a:ext cx="5821363" cy="296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32"/>
          <p:cNvCxnSpPr/>
          <p:nvPr/>
        </p:nvCxnSpPr>
        <p:spPr>
          <a:xfrm>
            <a:off x="715890" y="1114050"/>
            <a:ext cx="0" cy="5735637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89" name="Google Shape;389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Une image contenant bâtiment, Tour de grande hauteur, Zone métropolitaine, Métropole&#10;&#10;Description générée automatiquement" id="390" name="Google Shape;390;p32"/>
          <p:cNvPicPr preferRelativeResize="0"/>
          <p:nvPr/>
        </p:nvPicPr>
        <p:blipFill rotWithShape="1">
          <a:blip r:embed="rId3">
            <a:alphaModFix/>
          </a:blip>
          <a:srcRect b="0" l="0" r="0" t="15730"/>
          <a:stretch/>
        </p:blipFill>
        <p:spPr>
          <a:xfrm>
            <a:off x="1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2"/>
          <p:cNvSpPr/>
          <p:nvPr/>
        </p:nvSpPr>
        <p:spPr>
          <a:xfrm>
            <a:off x="1" y="0"/>
            <a:ext cx="5014761" cy="6858000"/>
          </a:xfrm>
          <a:prstGeom prst="rect">
            <a:avLst/>
          </a:prstGeom>
          <a:gradFill>
            <a:gsLst>
              <a:gs pos="0">
                <a:srgbClr val="4E91F0">
                  <a:alpha val="60000"/>
                </a:srgbClr>
              </a:gs>
              <a:gs pos="100000">
                <a:srgbClr val="2CC3B4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32"/>
          <p:cNvSpPr txBox="1"/>
          <p:nvPr>
            <p:ph type="title"/>
          </p:nvPr>
        </p:nvSpPr>
        <p:spPr>
          <a:xfrm>
            <a:off x="793159" y="1377146"/>
            <a:ext cx="3672965" cy="36262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1" i="0" lang="fr-FR"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    CONCLUSION</a:t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>
            <a:off x="10957736" y="815001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32"/>
          <p:cNvSpPr/>
          <p:nvPr/>
        </p:nvSpPr>
        <p:spPr>
          <a:xfrm>
            <a:off x="11316516" y="1044297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5" name="Google Shape;395;p32"/>
          <p:cNvCxnSpPr/>
          <p:nvPr/>
        </p:nvCxnSpPr>
        <p:spPr>
          <a:xfrm rot="10800000">
            <a:off x="838200" y="6274341"/>
            <a:ext cx="11353800" cy="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4"/>
          <p:cNvCxnSpPr/>
          <p:nvPr/>
        </p:nvCxnSpPr>
        <p:spPr>
          <a:xfrm>
            <a:off x="715890" y="1114050"/>
            <a:ext cx="0" cy="5735637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51" name="Google Shape;15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4"/>
          <p:cNvSpPr txBox="1"/>
          <p:nvPr>
            <p:ph type="title"/>
          </p:nvPr>
        </p:nvSpPr>
        <p:spPr>
          <a:xfrm>
            <a:off x="457200" y="1598246"/>
            <a:ext cx="4412419" cy="362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r>
              <a:rPr b="1" i="0" lang="fr-FR" sz="5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NETTOYAGE DES DONNEES</a:t>
            </a:r>
            <a:endParaRPr/>
          </a:p>
        </p:txBody>
      </p:sp>
      <p:sp>
        <p:nvSpPr>
          <p:cNvPr id="153" name="Google Shape;153;p4"/>
          <p:cNvSpPr/>
          <p:nvPr/>
        </p:nvSpPr>
        <p:spPr>
          <a:xfrm>
            <a:off x="11512034" y="1267063"/>
            <a:ext cx="139037" cy="139039"/>
          </a:xfrm>
          <a:custGeom>
            <a:rect b="b" l="l" r="r" t="t"/>
            <a:pathLst>
              <a:path extrusionOk="0" h="139039" w="139037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4" name="Google Shape;154;p4"/>
          <p:cNvCxnSpPr/>
          <p:nvPr/>
        </p:nvCxnSpPr>
        <p:spPr>
          <a:xfrm>
            <a:off x="5447322" y="1589368"/>
            <a:ext cx="0" cy="5259754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descr="Mop and bucket" id="155" name="Google Shape;15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0106" y="1598246"/>
            <a:ext cx="4783504" cy="47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/>
          <p:nvPr/>
        </p:nvSpPr>
        <p:spPr>
          <a:xfrm>
            <a:off x="11752801" y="1659316"/>
            <a:ext cx="127713" cy="127714"/>
          </a:xfrm>
          <a:custGeom>
            <a:rect b="b" l="l" r="r" t="t"/>
            <a:pathLst>
              <a:path extrusionOk="0" h="127714" w="127713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capture d’écran&#10;&#10;Description générée automatiquement" id="161" name="Google Shape;16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4" y="716280"/>
            <a:ext cx="11885347" cy="530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menu, capture d’écran&#10;&#10;Description générée automatiquement" id="166" name="Google Shape;1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47" y="175260"/>
            <a:ext cx="4362333" cy="650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 txBox="1"/>
          <p:nvPr/>
        </p:nvSpPr>
        <p:spPr>
          <a:xfrm>
            <a:off x="5638800" y="175260"/>
            <a:ext cx="6248400" cy="6740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Cette fonction nous permet de voir les variables dont il manque des observations. Après analyse voici comment je vais procéder pour chacune des variables: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b="0" i="0" lang="fr-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Modifier le types de variable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b="0" i="0" lang="fr-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Supprimer les colonnes inutiles( 'Comments','City','State','DataYear','DefaultData','YearsENERGYSTARCertified',Outlier, ect)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b="0" i="0" lang="fr-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Supprimer ou non les lignes de la variable "NumberofBuildings" manquantes (il n'y en a que 8 cela n'aura pas d'incidence)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b="0" i="0" lang="fr-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Remplacer les valeurs manquantes par la médiane :On remarque déjà que certaines variables comptent un grand nombre de NULL Nous allons calculer le pourcentage de valeurs manquantes pour chaque variable.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b="0" i="0" lang="fr-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Suppression des lignes dupliquées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b="0" i="0" lang="fr-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Modification des lignes de la variable « NumberofBuildings</a:t>
            </a:r>
            <a:r>
              <a:rPr lang="fr-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» car valeurs égales à zéro ou négatives</a:t>
            </a:r>
            <a:endParaRPr b="0" i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/>
          <p:nvPr/>
        </p:nvSpPr>
        <p:spPr>
          <a:xfrm>
            <a:off x="1051560" y="381000"/>
            <a:ext cx="10515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Liste des variables catégorielles et quantitatives sélectionnées pour le traitement :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1304544" y="1470660"/>
            <a:ext cx="3166872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Variables catégorielles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OSEBuildingID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DataYear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BuildingType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PrimaryPropertyType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Address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Neighborhood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Latitude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Longitude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YearBuilt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NumberofBuildings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NumberofFloors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5303520" y="1470660"/>
            <a:ext cx="3648456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Variables quantitatives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PropertyGFAParking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ListOfAllPropertyUseTypes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LargestPropertyUseType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ENERGYSTARScore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SiteEUIWN(kBtu/sf)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SteamUse(kBtu)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Electricity(kWh)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NaturalGas(therms)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TotalGHGEmissions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GHGEmissionsIntensity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1304544" y="5440978"/>
            <a:ext cx="90129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passe de 46 colonnes à 21 colonnes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8"/>
          <p:cNvCxnSpPr/>
          <p:nvPr/>
        </p:nvCxnSpPr>
        <p:spPr>
          <a:xfrm>
            <a:off x="715890" y="1114050"/>
            <a:ext cx="0" cy="5735637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81" name="Google Shape;18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8"/>
          <p:cNvSpPr txBox="1"/>
          <p:nvPr>
            <p:ph type="title"/>
          </p:nvPr>
        </p:nvSpPr>
        <p:spPr>
          <a:xfrm>
            <a:off x="457200" y="1598246"/>
            <a:ext cx="4412419" cy="362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Open Sans"/>
              <a:buNone/>
            </a:pPr>
            <a:r>
              <a:rPr b="1" i="0" lang="fr-FR" sz="6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ANALYSE DES DONNEES</a:t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11512034" y="1267063"/>
            <a:ext cx="139037" cy="139039"/>
          </a:xfrm>
          <a:custGeom>
            <a:rect b="b" l="l" r="r" t="t"/>
            <a:pathLst>
              <a:path extrusionOk="0" h="139039" w="139037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4" name="Google Shape;184;p8"/>
          <p:cNvCxnSpPr/>
          <p:nvPr/>
        </p:nvCxnSpPr>
        <p:spPr>
          <a:xfrm>
            <a:off x="5447322" y="1589368"/>
            <a:ext cx="0" cy="5259754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descr="Recherche contour" id="185" name="Google Shape;18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0106" y="1598246"/>
            <a:ext cx="4783504" cy="47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/>
          <p:nvPr/>
        </p:nvSpPr>
        <p:spPr>
          <a:xfrm>
            <a:off x="11752801" y="1659316"/>
            <a:ext cx="127713" cy="127714"/>
          </a:xfrm>
          <a:custGeom>
            <a:rect b="b" l="l" r="r" t="t"/>
            <a:pathLst>
              <a:path extrusionOk="0" h="127714" w="127713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9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92" name="Google Shape;19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9"/>
          <p:cNvSpPr txBox="1"/>
          <p:nvPr>
            <p:ph type="title"/>
          </p:nvPr>
        </p:nvSpPr>
        <p:spPr>
          <a:xfrm>
            <a:off x="838199" y="381934"/>
            <a:ext cx="5257801" cy="5181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Open Sans"/>
              <a:buNone/>
            </a:pPr>
            <a:r>
              <a:rPr lang="fr-FR" sz="6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Distribution  des variables catégorielles</a:t>
            </a:r>
            <a:endParaRPr/>
          </a:p>
        </p:txBody>
      </p:sp>
      <p:cxnSp>
        <p:nvCxnSpPr>
          <p:cNvPr id="194" name="Google Shape;194;p9"/>
          <p:cNvCxnSpPr/>
          <p:nvPr/>
        </p:nvCxnSpPr>
        <p:spPr>
          <a:xfrm>
            <a:off x="623622" y="373056"/>
            <a:ext cx="0" cy="647606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95" name="Google Shape;195;p9"/>
          <p:cNvSpPr/>
          <p:nvPr/>
        </p:nvSpPr>
        <p:spPr>
          <a:xfrm>
            <a:off x="5722814" y="740316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6081594" y="969611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5707274" y="1484755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7229042" y="698643"/>
            <a:ext cx="4124758" cy="5301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 catégories sont représentées dans la variable BuildingType. 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24 catégories sont représentées dans la variable PrimaryPropertyType 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19 catégories sont représentées dans la variable Neighborhood 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50 catégories sont représentées dans la variable NumberofFloors 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466 catégories sont représentées dans la variable ListOfAllPropertyUseTypes. 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56 catégories sont représentées dans la variable LargestPropertyUseType 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113 catégories sont représentées dans la variable YearBuilt 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-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17 catégories sont représentées dans la variable NumberofBuildings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VTI">
  <a:themeElements>
    <a:clrScheme name="AnalogousFromDarkSeed_2SEED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2024-05-01T07:21:32Z</dcterms:created>
  <dc:creator>Andy Ne</dc:creator>
</cp:coreProperties>
</file>